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6"/>
  </p:notesMasterIdLst>
  <p:sldIdLst>
    <p:sldId id="259" r:id="rId2"/>
    <p:sldId id="270" r:id="rId3"/>
    <p:sldId id="271" r:id="rId4"/>
    <p:sldId id="269" r:id="rId5"/>
    <p:sldId id="267" r:id="rId6"/>
    <p:sldId id="258" r:id="rId7"/>
    <p:sldId id="261" r:id="rId8"/>
    <p:sldId id="262" r:id="rId9"/>
    <p:sldId id="263" r:id="rId10"/>
    <p:sldId id="264" r:id="rId11"/>
    <p:sldId id="272" r:id="rId12"/>
    <p:sldId id="266" r:id="rId13"/>
    <p:sldId id="278" r:id="rId14"/>
    <p:sldId id="28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0"/>
  </p:normalViewPr>
  <p:slideViewPr>
    <p:cSldViewPr snapToGrid="0">
      <p:cViewPr varScale="1">
        <p:scale>
          <a:sx n="87" d="100"/>
          <a:sy n="87" d="100"/>
        </p:scale>
        <p:origin x="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8A97C-6C41-4513-BF05-08D94D64B8D9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D8929-6111-4E0A-8DE5-76E6807B9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44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54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832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504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91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80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793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54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627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2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C1A94-20FD-89EE-D47D-FF92ED44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245B801-024D-640C-4C96-4ACA29DF5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F85EB3-878B-738A-3214-B69896BCD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885274-5E32-6D53-547D-0EFE2ECAF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F7E509-6CEC-B89C-48A1-73AC16C3F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270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1D07C-0C70-682D-D2A4-DD9D6FCCF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77CC93-5478-8E77-97D6-F8043BDF3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A06F7-AEBD-73E5-7FDA-608CF9A73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E32147-D977-081C-AC6D-9D0723E64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04768-A152-9C1C-A025-F15E3D3D6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17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0BAF17-CDB7-C405-B430-D123B07C95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60BCE3-614E-0BEF-51AF-0BF72F47E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A57F60-B193-3BE8-89DF-4A204D76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711D0C-03D4-EDB0-1241-45CC97B5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55288-1F09-7430-F9E4-A2C372818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75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4D283-39A5-DC7B-F10A-D9BA99E2C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19BC90-1853-D264-79EB-13856AC29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025722-F2F4-B03A-664E-8EFC15ACD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CD9453-2AAC-E623-50F9-26AA5E982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8F4665-6BBC-A6F2-581E-EE2A5506A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83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75FD6-B486-AD42-9A7C-26E0416B7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B5330-6A8A-1760-4BE3-D81679650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3D7B6D-4946-1F50-C81D-014BE1836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E7EAEA-EA32-1C1A-E11B-68CE0A9F6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F27CD5-5F06-668A-2435-391233CF9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1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1AEC17-BBE2-BAD7-CA44-4AE3D481B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520795-1164-6D3E-9641-79CC12DB1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3A3D80-6706-F8C0-4D7B-7C2DB41C7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5F26BF-A82F-E385-C38C-08AC2ADBB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2DB730-776E-92CD-3FBB-2BFDA9309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C52CAB-290E-DC6D-F063-C25138A0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509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1FF58B-56D4-D32E-0194-670923B89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C78780-9771-A739-EC71-4DEE2B290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2507FF-AEBA-B401-6962-270897FAC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2DECF0F-53C5-6E7F-BEDA-98DDBB503C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058516-D273-39C1-E275-D5289F4E07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A88BDD4-B413-DDC8-9E0B-7BB96654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7B1BA9-D0AD-9BC6-F21C-2A2C2BAF8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380AB19-318D-6EED-38DF-3300B9807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9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7C5D7-76F5-6D75-C915-DC5F747DB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150FD4-FB2D-0EAC-BB79-D4AD22434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40616F-A06D-CCC4-BD7E-13FCC936B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94C9B9-AF50-B4F2-FDF7-A0D2A56E0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46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5174A64-CE77-F6B0-C418-69AFDC529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2E048B-1A9C-7935-448A-C4650E96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7D8BF0-F15C-1B4F-F2A0-4A9A7F41C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552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1D4B2-03DA-4112-C76A-FFE29CCDA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9DEB1A-6486-D248-0464-A7B8786B6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E132A6-C815-A885-951C-E2510A74A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14852A-773F-5E7C-8893-5B3D84C58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688E49-8B91-A725-CBB8-1536B7AF6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CCC8BC-A3E9-BBE7-9732-4D4CAF913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15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87FA3-EDA8-4E8C-B26C-526F8099F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D69BEAC-01F6-39A7-E682-6F03CB72D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E754AF-5BDB-ECCB-D008-D35056038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3166FA-B3CB-B4B1-A71B-E0F79526D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1B9604-DB37-A2BF-AE5E-039E5B4C2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952494-1286-4BC8-43FB-68B6A37A4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8A62-BA2E-1929-C764-C0429D587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B04AF4-8AAF-8548-A7F9-E10BA93A9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709DF8-8835-31BE-B96C-0ED2A6CF3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30D55-5114-D044-880B-CD29FC7FDE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73B396-B6E3-2DC4-6984-4968434FB9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7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A1%D0%BB%D1%83%D0%B6%D0%B5%D0%B1%D0%BD%D0%B0%D1%8F:%D0%9F%D0%BE%D0%B8%D1%81%D0%BA&amp;search=%D0%A4%D1%83%D0%BD%D0%BA%D1%86%D0%B8%D1%8F+%D0%B0%D0%BA%D1%82%D0%B8%D0%B2%D0%B0%D1%86%D0%B8%D0%B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43;&#1088;&#1072;&#1076;&#1080;&#1077;&#1085;&#1090;%20&#1076;&#1083;&#1103;%20&#1086;&#1076;&#1085;&#1086;&#1075;&#1086;%20&#1085;&#1077;&#1081;&#1088;&#1086;&#1085;&#1072;.doc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slide" Target="slide6.xml"/><Relationship Id="rId4" Type="http://schemas.openxmlformats.org/officeDocument/2006/relationships/image" Target="../media/image290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gif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3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2.png"/><Relationship Id="rId1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056F6-DF32-D3D3-C69A-EC95AD7A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141"/>
            <a:ext cx="10515600" cy="98079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моделировать работу нейросети?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C31D78-98D1-818D-ACAF-CB5897EAA648}"/>
                  </a:ext>
                </a:extLst>
              </p:cNvPr>
              <p:cNvSpPr txBox="1"/>
              <p:nvPr/>
            </p:nvSpPr>
            <p:spPr>
              <a:xfrm>
                <a:off x="5512713" y="5324085"/>
                <a:ext cx="1605346" cy="123110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endParaRPr lang="ru-RU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bg1"/>
                    </a:solidFill>
                  </a:rPr>
                  <a:t>чёрный ящик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</a:endParaRPr>
              </a:p>
              <a:p>
                <a:endParaRPr lang="ru-RU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C31D78-98D1-818D-ACAF-CB5897EAA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713" y="5324085"/>
                <a:ext cx="1605346" cy="12311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438AAF-4289-B232-246D-0CBBC420BE03}"/>
                  </a:ext>
                </a:extLst>
              </p:cNvPr>
              <p:cNvSpPr txBox="1"/>
              <p:nvPr/>
            </p:nvSpPr>
            <p:spPr>
              <a:xfrm>
                <a:off x="1419887" y="1229184"/>
                <a:ext cx="10152759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</a:rPr>
                  <a:t>Математическое моделирование</a:t>
                </a:r>
                <a:br>
                  <a:rPr lang="ru-RU" sz="2000" dirty="0"/>
                </a:br>
                <a:r>
                  <a:rPr lang="ru-RU" sz="2000" dirty="0"/>
                  <a:t>Основано на фундаментальных законах природы </a:t>
                </a:r>
                <a:br>
                  <a:rPr lang="ru-RU" sz="2000" dirty="0"/>
                </a:br>
                <a:r>
                  <a:rPr lang="ru-RU" sz="2000" dirty="0"/>
                  <a:t>(сохранение массы, энергии…) — это большие и сложные </a:t>
                </a:r>
                <a:br>
                  <a:rPr lang="ru-RU" sz="2000" dirty="0"/>
                </a:br>
                <a:r>
                  <a:rPr lang="ru-RU" sz="2000" dirty="0"/>
                  <a:t>системы дифференциальных уравнений.</a:t>
                </a:r>
                <a:br>
                  <a:rPr lang="ru-RU" sz="2000" dirty="0"/>
                </a:br>
                <a:r>
                  <a:rPr lang="ru-RU" sz="1600" i="1" dirty="0"/>
                  <a:t>Достоинства</a:t>
                </a:r>
                <a:r>
                  <a:rPr lang="ru-RU" sz="1600" dirty="0"/>
                  <a:t>: точное моделирование линейных и нелинейных </a:t>
                </a:r>
                <a:br>
                  <a:rPr lang="ru-RU" sz="1600" dirty="0"/>
                </a:br>
                <a:r>
                  <a:rPr lang="ru-RU" sz="1600" dirty="0"/>
                  <a:t>процессов в широком диапазоне входных данных.</a:t>
                </a:r>
                <a:br>
                  <a:rPr lang="ru-RU" sz="1600" dirty="0"/>
                </a:br>
                <a:r>
                  <a:rPr lang="ru-RU" sz="1600" i="1" dirty="0"/>
                  <a:t>Недостатки</a:t>
                </a:r>
                <a:r>
                  <a:rPr lang="ru-RU" sz="1600" dirty="0"/>
                  <a:t>: сложность получения структуры уравнений и </a:t>
                </a:r>
                <a:br>
                  <a:rPr lang="ru-RU" sz="1600" dirty="0"/>
                </a:br>
                <a:r>
                  <a:rPr lang="ru-RU" sz="1600" dirty="0"/>
                  <a:t>достоверных значений их параметров.</a:t>
                </a:r>
                <a:endParaRPr lang="ru-RU" sz="20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</a:rPr>
                  <a:t>Имитационное моделирование</a:t>
                </a:r>
                <a:br>
                  <a:rPr lang="ru-RU" sz="2000" dirty="0"/>
                </a:br>
                <a:r>
                  <a:rPr lang="ru-RU" sz="2000" dirty="0"/>
                  <a:t>Основано на подборе переходной достаточно хорошей функции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000" dirty="0"/>
                  <a:t>, которая реализует переход от входных данных </a:t>
                </a:r>
                <a14:m>
                  <m:oMath xmlns:m="http://schemas.openxmlformats.org/officeDocument/2006/math">
                    <m:r>
                      <a:rPr lang="ru-RU" sz="200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ru-RU" sz="2000" dirty="0"/>
                  <a:t> к выходу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ru-RU" sz="2000" dirty="0"/>
                  <a:t>.</a:t>
                </a:r>
                <a:br>
                  <a:rPr lang="ru-RU" sz="2000" dirty="0"/>
                </a:br>
                <a:r>
                  <a:rPr lang="ru-RU" sz="1600" i="1" dirty="0"/>
                  <a:t>Достоинства</a:t>
                </a:r>
                <a:r>
                  <a:rPr lang="ru-RU" sz="1600" dirty="0"/>
                  <a:t>: относительно простое формальное моделирование переходной функции.</a:t>
                </a:r>
                <a:br>
                  <a:rPr lang="ru-RU" sz="1600" dirty="0"/>
                </a:br>
                <a:r>
                  <a:rPr lang="ru-RU" sz="1600" i="1" dirty="0"/>
                  <a:t>Недостатки</a:t>
                </a:r>
                <a:r>
                  <a:rPr lang="ru-RU" sz="1600" dirty="0"/>
                  <a:t>: достоверная работа в узком диапазоне входных данных. Может быть сложным и неоднозначным подбор нелинейной переходной функции.</a:t>
                </a:r>
                <a:endParaRPr lang="ru-RU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438AAF-4289-B232-246D-0CBBC420B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887" y="1229184"/>
                <a:ext cx="10152759" cy="3970318"/>
              </a:xfrm>
              <a:prstGeom prst="rect">
                <a:avLst/>
              </a:prstGeom>
              <a:blipFill>
                <a:blip r:embed="rId3"/>
                <a:stretch>
                  <a:fillRect l="-661" t="-1075" b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2B6AA1-ACE1-F0F7-D48E-75262486BFD1}"/>
                  </a:ext>
                </a:extLst>
              </p:cNvPr>
              <p:cNvSpPr txBox="1"/>
              <p:nvPr/>
            </p:nvSpPr>
            <p:spPr>
              <a:xfrm>
                <a:off x="2240572" y="5470743"/>
                <a:ext cx="2565335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b="0" i="0" dirty="0" smtClean="0"/>
                        <m:t>В</m:t>
                      </m:r>
                      <m:r>
                        <m:rPr>
                          <m:nor/>
                        </m:rPr>
                        <a:rPr lang="ru-RU" dirty="0" smtClean="0"/>
                        <m:t>ходны</m:t>
                      </m:r>
                      <m:r>
                        <m:rPr>
                          <m:nor/>
                        </m:rPr>
                        <a:rPr lang="ru-RU" b="0" i="0" dirty="0" smtClean="0"/>
                        <m:t>е </m:t>
                      </m:r>
                      <m:r>
                        <m:rPr>
                          <m:nor/>
                        </m:rPr>
                        <a:rPr lang="ru-RU" dirty="0" smtClean="0"/>
                        <m:t>данны</m:t>
                      </m:r>
                      <m:r>
                        <m:rPr>
                          <m:nor/>
                        </m:rPr>
                        <a:rPr lang="ru-RU" b="0" i="0" dirty="0" smtClean="0"/>
                        <m:t>х:</m:t>
                      </m:r>
                    </m:oMath>
                  </m:oMathPara>
                </a14:m>
                <a:endParaRPr lang="ru-RU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sz="2000">
                          <a:latin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00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ru-RU" sz="200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2B6AA1-ACE1-F0F7-D48E-75262486B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572" y="5470743"/>
                <a:ext cx="2565335" cy="677108"/>
              </a:xfrm>
              <a:prstGeom prst="rect">
                <a:avLst/>
              </a:prstGeom>
              <a:blipFill>
                <a:blip r:embed="rId4"/>
                <a:stretch>
                  <a:fillRect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712C81-CDCD-CA4A-3BB3-461B52AC9EF6}"/>
                  </a:ext>
                </a:extLst>
              </p:cNvPr>
              <p:cNvSpPr txBox="1"/>
              <p:nvPr/>
            </p:nvSpPr>
            <p:spPr>
              <a:xfrm>
                <a:off x="4783176" y="5211863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712C81-CDCD-CA4A-3BB3-461B52AC9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176" y="5211863"/>
                <a:ext cx="39298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502F114-3C3B-A06D-3A63-ACD582E3D8B3}"/>
                  </a:ext>
                </a:extLst>
              </p:cNvPr>
              <p:cNvSpPr txBox="1"/>
              <p:nvPr/>
            </p:nvSpPr>
            <p:spPr>
              <a:xfrm>
                <a:off x="4791751" y="5809239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502F114-3C3B-A06D-3A63-ACD582E3D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751" y="5809239"/>
                <a:ext cx="39298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DCBA92-FB0D-0563-E85B-575EAC62F1A6}"/>
                  </a:ext>
                </a:extLst>
              </p:cNvPr>
              <p:cNvSpPr txBox="1"/>
              <p:nvPr/>
            </p:nvSpPr>
            <p:spPr>
              <a:xfrm>
                <a:off x="4782816" y="6152148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DCBA92-FB0D-0563-E85B-575EAC62F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816" y="6152148"/>
                <a:ext cx="392987" cy="400110"/>
              </a:xfrm>
              <a:prstGeom prst="rect">
                <a:avLst/>
              </a:prstGeom>
              <a:blipFill>
                <a:blip r:embed="rId7"/>
                <a:stretch>
                  <a:fillRect r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865D41E-7425-A6CC-64C5-EAC24C62C81F}"/>
              </a:ext>
            </a:extLst>
          </p:cNvPr>
          <p:cNvSpPr txBox="1"/>
          <p:nvPr/>
        </p:nvSpPr>
        <p:spPr>
          <a:xfrm>
            <a:off x="4796058" y="5620564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77E850-0EC5-0FB3-B997-C02105D8E5C4}"/>
              </a:ext>
            </a:extLst>
          </p:cNvPr>
          <p:cNvSpPr txBox="1"/>
          <p:nvPr/>
        </p:nvSpPr>
        <p:spPr>
          <a:xfrm>
            <a:off x="4808773" y="597172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EFD38E0-6A6F-B883-58C9-4C4EB52AF012}"/>
              </a:ext>
            </a:extLst>
          </p:cNvPr>
          <p:cNvCxnSpPr>
            <a:cxnSpLocks/>
          </p:cNvCxnSpPr>
          <p:nvPr/>
        </p:nvCxnSpPr>
        <p:spPr>
          <a:xfrm>
            <a:off x="5128586" y="5420250"/>
            <a:ext cx="390971" cy="19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0D7E0F41-F9B7-449B-31DD-093E16D38766}"/>
              </a:ext>
            </a:extLst>
          </p:cNvPr>
          <p:cNvCxnSpPr>
            <a:cxnSpLocks/>
          </p:cNvCxnSpPr>
          <p:nvPr/>
        </p:nvCxnSpPr>
        <p:spPr>
          <a:xfrm>
            <a:off x="5162650" y="5678953"/>
            <a:ext cx="356907" cy="941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1E9EBC2E-242B-5376-ADA2-BB8BB8FE8769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5162650" y="5939638"/>
            <a:ext cx="350063" cy="765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88DBA11D-F5E9-B164-E585-FB7387C98BE7}"/>
              </a:ext>
            </a:extLst>
          </p:cNvPr>
          <p:cNvCxnSpPr>
            <a:cxnSpLocks/>
          </p:cNvCxnSpPr>
          <p:nvPr/>
        </p:nvCxnSpPr>
        <p:spPr>
          <a:xfrm flipV="1">
            <a:off x="5128586" y="6122426"/>
            <a:ext cx="384127" cy="1885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ED51A3E8-82FB-0F51-F6F0-51EDC6401686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7118059" y="5939638"/>
            <a:ext cx="41652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643B7-9677-3DF3-8D7E-588C2F8A700C}"/>
                  </a:ext>
                </a:extLst>
              </p:cNvPr>
              <p:cNvSpPr txBox="1"/>
              <p:nvPr/>
            </p:nvSpPr>
            <p:spPr>
              <a:xfrm>
                <a:off x="7156704" y="5168319"/>
                <a:ext cx="1321612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/>
                  <a:t>Выходные данные: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643B7-9677-3DF3-8D7E-588C2F8A7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704" y="5168319"/>
                <a:ext cx="1321612" cy="954107"/>
              </a:xfrm>
              <a:prstGeom prst="rect">
                <a:avLst/>
              </a:prstGeom>
              <a:blipFill>
                <a:blip r:embed="rId8"/>
                <a:stretch>
                  <a:fillRect t="-3846" r="-2304" b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1236467-AB45-4D6F-A35A-825B6B6DBCCB}"/>
                  </a:ext>
                </a:extLst>
              </p:cNvPr>
              <p:cNvSpPr txBox="1"/>
              <p:nvPr/>
            </p:nvSpPr>
            <p:spPr>
              <a:xfrm>
                <a:off x="4779336" y="5428761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1236467-AB45-4D6F-A35A-825B6B6DB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336" y="5428761"/>
                <a:ext cx="392987" cy="400110"/>
              </a:xfrm>
              <a:prstGeom prst="rect">
                <a:avLst/>
              </a:prstGeom>
              <a:blipFill>
                <a:blip r:embed="rId9"/>
                <a:stretch>
                  <a:fillRect r="-3125"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FD5FEB8-E0BE-4A4C-B733-2A1D1BD6E5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8316" y="1229184"/>
            <a:ext cx="2411512" cy="246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>
            <a:extLst>
              <a:ext uri="{FF2B5EF4-FFF2-40B4-BE49-F238E27FC236}">
                <a16:creationId xmlns:a16="http://schemas.microsoft.com/office/drawing/2014/main" id="{D4349BFE-F360-EFB1-EA14-4B2AEDB095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6EB3D7-EC3A-4F11-B68E-3E652C9D70BB}"/>
              </a:ext>
            </a:extLst>
          </p:cNvPr>
          <p:cNvSpPr txBox="1"/>
          <p:nvPr/>
        </p:nvSpPr>
        <p:spPr>
          <a:xfrm>
            <a:off x="10409507" y="1177747"/>
            <a:ext cx="1391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linkClick r:id="rId3"/>
              </a:rPr>
              <a:t>Функция активации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0D4C3C-7F42-47F6-866A-A34126436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650" y="0"/>
            <a:ext cx="843069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02B608-8B61-4592-9B0E-CA6AFE128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5100" y="640056"/>
            <a:ext cx="1416123" cy="4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868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4367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Параметрическая идентификация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нейросети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91D04A-6DCF-9BE4-4729-EE69A2A9ED80}"/>
                  </a:ext>
                </a:extLst>
              </p:cNvPr>
              <p:cNvSpPr txBox="1"/>
              <p:nvPr/>
            </p:nvSpPr>
            <p:spPr>
              <a:xfrm>
                <a:off x="1513202" y="2127355"/>
                <a:ext cx="9614687" cy="3500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/>
                  <a:t>Классический градиентный метод минимизации функции потерь:</a:t>
                </a:r>
              </a:p>
              <a:p>
                <a:endParaRPr lang="ru-RU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=0,…,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=0,…,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000" dirty="0"/>
              </a:p>
              <a:p>
                <a:endParaRPr lang="en-US" sz="1400" dirty="0"/>
              </a:p>
              <a:p>
                <a:r>
                  <a:rPr lang="ru-RU" sz="2000" dirty="0"/>
                  <a:t>где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r>
                  <a:rPr lang="ru-RU" sz="2000" dirty="0"/>
                  <a:t>—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ru-RU" sz="2000" b="0" i="0" dirty="0">
                    <a:latin typeface="+mj-lt"/>
                  </a:rPr>
                  <a:t>-тая компонента градиента функции потерь на итерации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ru-RU" sz="2000" b="0" i="0" dirty="0">
                    <a:latin typeface="+mj-lt"/>
                  </a:rPr>
                  <a:t>. </a:t>
                </a:r>
              </a:p>
              <a:p>
                <a:r>
                  <a:rPr lang="ru-RU" sz="2000" b="0" i="0" dirty="0">
                    <a:latin typeface="+mj-lt"/>
                  </a:rPr>
                  <a:t>Градиент — это вектор размерности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b="0" i="0" dirty="0">
                    <a:latin typeface="+mj-lt"/>
                  </a:rPr>
                  <a:t>:</a:t>
                </a:r>
                <a:endParaRPr lang="ru-RU" sz="2000" b="0" i="0" dirty="0">
                  <a:latin typeface="+mj-lt"/>
                </a:endParaRPr>
              </a:p>
              <a:p>
                <a:endParaRPr lang="ru-RU" sz="1000" b="0" i="0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,…,</m:t>
                              </m:r>
                              <m:r>
                                <m:rPr>
                                  <m:sty m:val="p"/>
                                </m:r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</m:d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ru-RU" sz="2000" dirty="0"/>
              </a:p>
              <a:p>
                <a:endParaRPr lang="ru-RU" sz="1050" dirty="0"/>
              </a:p>
              <a:p>
                <a:r>
                  <a:rPr lang="ru-RU" sz="2000" dirty="0"/>
                  <a:t>После минимизации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000" dirty="0"/>
                  <a:t> </a:t>
                </a:r>
                <a:r>
                  <a:rPr lang="ru-RU" sz="2000" dirty="0"/>
                  <a:t>мы получаем оптимальные параметры модели нейрона. Модель идентифицирована</a:t>
                </a:r>
                <a:r>
                  <a:rPr lang="en-US" sz="2000" dirty="0"/>
                  <a:t> —</a:t>
                </a:r>
                <a:r>
                  <a:rPr lang="ru-RU" sz="2000" dirty="0"/>
                  <a:t> нейроны обучены.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91D04A-6DCF-9BE4-4729-EE69A2A9E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202" y="2127355"/>
                <a:ext cx="9614687" cy="3500574"/>
              </a:xfrm>
              <a:prstGeom prst="rect">
                <a:avLst/>
              </a:prstGeom>
              <a:blipFill>
                <a:blip r:embed="rId3"/>
                <a:stretch>
                  <a:fillRect l="-634" t="-1045" b="-1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430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32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Градиент для одного нейрона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10890D-656B-3E2E-FFBA-C354C3687966}"/>
              </a:ext>
            </a:extLst>
          </p:cNvPr>
          <p:cNvSpPr txBox="1"/>
          <p:nvPr/>
        </p:nvSpPr>
        <p:spPr>
          <a:xfrm>
            <a:off x="1520576" y="2404153"/>
            <a:ext cx="9298111" cy="1241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 action="ppaction://hlinkfile"/>
              </a:rPr>
              <a:t>Пример вычисления градиента для одного нейрона</a:t>
            </a:r>
            <a:endParaRPr lang="ru-RU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539750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Частный случай </a:t>
            </a:r>
            <a:r>
              <a:rPr lang="ru-RU" sz="1800" kern="100" dirty="0" err="1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автодифференцирования</a:t>
            </a:r>
            <a:r>
              <a:rPr lang="ru-RU" sz="1800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с явно заданными функциями линейного сумматора и нелинейной активации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665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32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Градиент для одного нейрона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91D04A-6DCF-9BE4-4729-EE69A2A9ED80}"/>
                  </a:ext>
                </a:extLst>
              </p:cNvPr>
              <p:cNvSpPr txBox="1"/>
              <p:nvPr/>
            </p:nvSpPr>
            <p:spPr>
              <a:xfrm>
                <a:off x="1387562" y="1653904"/>
                <a:ext cx="8678154" cy="505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/>
                  <a:t>Частные производные от сложной функции: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𝜕𝜎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1,  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d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d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</m:oMath>
                  </m:oMathPara>
                </a14:m>
                <a:endParaRPr lang="ru-RU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0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=−1 , 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 …       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sz="2000" dirty="0"/>
                  <a:t>Таким образом </a:t>
                </a:r>
                <a:endParaRPr lang="en-US" sz="2000" dirty="0"/>
              </a:p>
              <a:p>
                <a:endParaRPr lang="ru-RU" sz="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d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d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d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</m:oMath>
                  </m:oMathPara>
                </a14:m>
                <a:endParaRPr lang="ru-RU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1200" dirty="0"/>
              </a:p>
              <a:p>
                <a:r>
                  <a:rPr lang="ru-RU" sz="2000" dirty="0"/>
                  <a:t>Получаем вектор градиента (вектор-столбец относительно вектора-строки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ru-RU" sz="2000" dirty="0"/>
                  <a:t>):</a:t>
                </a:r>
              </a:p>
              <a:p>
                <a:r>
                  <a:rPr lang="ru-RU" sz="20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=−2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0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00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2000" dirty="0"/>
                  <a:t> 	</a:t>
                </a:r>
                <a:r>
                  <a:rPr lang="en-US" sz="2000" dirty="0"/>
                  <a:t> 	</a:t>
                </a:r>
                <a:r>
                  <a:rPr lang="ru-RU" sz="2000" dirty="0"/>
                  <a:t>Для </a:t>
                </a:r>
                <a:r>
                  <a:rPr lang="en-US" sz="2000" dirty="0" err="1"/>
                  <a:t>ReLU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00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91D04A-6DCF-9BE4-4729-EE69A2A9E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562" y="1653904"/>
                <a:ext cx="8678154" cy="5059077"/>
              </a:xfrm>
              <a:prstGeom prst="rect">
                <a:avLst/>
              </a:prstGeom>
              <a:blipFill>
                <a:blip r:embed="rId3"/>
                <a:stretch>
                  <a:fillRect l="-773" t="-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BBD30E-F8C8-4AAF-A021-DD70798D5F04}"/>
                  </a:ext>
                </a:extLst>
              </p:cNvPr>
              <p:cNvSpPr txBox="1"/>
              <p:nvPr/>
            </p:nvSpPr>
            <p:spPr>
              <a:xfrm>
                <a:off x="9290304" y="1286970"/>
                <a:ext cx="2670048" cy="1329467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b="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Напоминаем:</m:t>
                      </m:r>
                    </m:oMath>
                  </m:oMathPara>
                </a14:m>
                <a:endParaRPr lang="ru-RU" sz="1600" b="0" i="1" dirty="0">
                  <a:latin typeface="Cambria Math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6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d>
                      <m:r>
                        <a:rPr lang="ru-RU" sz="16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16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ru-RU" sz="16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sup>
                          </m:sSup>
                        </m:den>
                      </m:f>
                      <m:r>
                        <a:rPr lang="en-US" sz="1600" i="1" dirty="0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ru-RU" sz="1600" i="1" dirty="0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1600" i="1" dirty="0">
                  <a:latin typeface="Cambria Math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16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6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′</m:t>
                    </m:r>
                    <m:d>
                      <m:dPr>
                        <m:ctrlPr>
                          <a:rPr lang="ru-RU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ru-RU" sz="16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ru-RU" sz="1600" i="1" dirty="0">
                    <a:latin typeface="Cambria Math" panose="02040503050406030204" pitchFamily="18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ru-RU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ru-RU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ru-RU" sz="16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d>
                      </m:e>
                    </m:d>
                  </m:oMath>
                </a14:m>
                <a:endParaRPr lang="en-US" sz="1600" i="1" dirty="0">
                  <a:latin typeface="Cambria Math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1600" i="1" dirty="0">
                    <a:latin typeface="Cambria Math" panose="02040503050406030204" pitchFamily="18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S=</a:t>
                </a:r>
                <a:r>
                  <a:rPr lang="ru-RU" sz="1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16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ru-RU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u-RU" sz="16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…+</m:t>
                    </m:r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ru-RU" sz="1600" i="1" dirty="0">
                  <a:latin typeface="Cambria Math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BBD30E-F8C8-4AAF-A021-DD70798D5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0304" y="1286970"/>
                <a:ext cx="2670048" cy="1329467"/>
              </a:xfrm>
              <a:prstGeom prst="rect">
                <a:avLst/>
              </a:prstGeom>
              <a:blipFill>
                <a:blip r:embed="rId4"/>
                <a:stretch>
                  <a:fillRect l="-907" b="-3167"/>
                </a:stretch>
              </a:blipFill>
              <a:ln w="19050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>
            <a:extLst>
              <a:ext uri="{FF2B5EF4-FFF2-40B4-BE49-F238E27FC236}">
                <a16:creationId xmlns:a16="http://schemas.microsoft.com/office/drawing/2014/main" id="{5CCE0D87-E59C-4C3D-A24D-2C51C43E4008}"/>
              </a:ext>
            </a:extLst>
          </p:cNvPr>
          <p:cNvSpPr/>
          <p:nvPr/>
        </p:nvSpPr>
        <p:spPr>
          <a:xfrm>
            <a:off x="5658302" y="1954873"/>
            <a:ext cx="379173" cy="73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12F7DA3-FD75-43CC-B3D4-D340F470AA30}"/>
              </a:ext>
            </a:extLst>
          </p:cNvPr>
          <p:cNvCxnSpPr>
            <a:cxnSpLocks/>
          </p:cNvCxnSpPr>
          <p:nvPr/>
        </p:nvCxnSpPr>
        <p:spPr>
          <a:xfrm flipH="1">
            <a:off x="3972153" y="2450592"/>
            <a:ext cx="1716298" cy="3004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3ED125B-A8AB-4F30-866D-B6541C6CC830}"/>
              </a:ext>
            </a:extLst>
          </p:cNvPr>
          <p:cNvCxnSpPr>
            <a:cxnSpLocks/>
            <a:stCxn id="18" idx="3"/>
          </p:cNvCxnSpPr>
          <p:nvPr/>
        </p:nvCxnSpPr>
        <p:spPr>
          <a:xfrm flipH="1">
            <a:off x="5374422" y="2585165"/>
            <a:ext cx="693620" cy="2897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897C531-71A6-4246-9068-08E4868D494A}"/>
              </a:ext>
            </a:extLst>
          </p:cNvPr>
          <p:cNvCxnSpPr>
            <a:cxnSpLocks/>
            <a:stCxn id="19" idx="4"/>
          </p:cNvCxnSpPr>
          <p:nvPr/>
        </p:nvCxnSpPr>
        <p:spPr>
          <a:xfrm flipH="1">
            <a:off x="6456668" y="2692285"/>
            <a:ext cx="108032" cy="1615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id="{C213EF26-6FDD-4855-9B67-7D80BB0F1128}"/>
              </a:ext>
            </a:extLst>
          </p:cNvPr>
          <p:cNvSpPr/>
          <p:nvPr/>
        </p:nvSpPr>
        <p:spPr>
          <a:xfrm>
            <a:off x="6012513" y="1960823"/>
            <a:ext cx="379173" cy="73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01DE9DA8-2962-4832-8326-D0F6CEC099E9}"/>
              </a:ext>
            </a:extLst>
          </p:cNvPr>
          <p:cNvSpPr/>
          <p:nvPr/>
        </p:nvSpPr>
        <p:spPr>
          <a:xfrm>
            <a:off x="6375113" y="1960823"/>
            <a:ext cx="379173" cy="73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CEF57749-E5A5-4C76-9A51-5914915BD826}"/>
              </a:ext>
            </a:extLst>
          </p:cNvPr>
          <p:cNvSpPr/>
          <p:nvPr/>
        </p:nvSpPr>
        <p:spPr>
          <a:xfrm>
            <a:off x="6738581" y="1970423"/>
            <a:ext cx="440906" cy="73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Соединитель: уступ 21">
            <a:extLst>
              <a:ext uri="{FF2B5EF4-FFF2-40B4-BE49-F238E27FC236}">
                <a16:creationId xmlns:a16="http://schemas.microsoft.com/office/drawing/2014/main" id="{943A66B7-91D0-483F-9CA8-C07D907ADCDD}"/>
              </a:ext>
            </a:extLst>
          </p:cNvPr>
          <p:cNvCxnSpPr>
            <a:cxnSpLocks/>
          </p:cNvCxnSpPr>
          <p:nvPr/>
        </p:nvCxnSpPr>
        <p:spPr>
          <a:xfrm>
            <a:off x="7183530" y="2336154"/>
            <a:ext cx="1284394" cy="1262927"/>
          </a:xfrm>
          <a:prstGeom prst="bentConnector3">
            <a:avLst>
              <a:gd name="adj1" fmla="val 117776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045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4EA2A-6BA6-01B9-A084-C4FF52923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9C5AD0-C861-5A2E-635B-E573864D07B9}"/>
                  </a:ext>
                </a:extLst>
              </p:cNvPr>
              <p:cNvSpPr txBox="1"/>
              <p:nvPr/>
            </p:nvSpPr>
            <p:spPr>
              <a:xfrm>
                <a:off x="1299681" y="1546180"/>
                <a:ext cx="9504869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Обучить нейрон с одним входом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ru-RU" dirty="0"/>
                  <a:t>, весом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/>
                  <a:t> и смещением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dirty="0"/>
                  <a:t>.</a:t>
                </a:r>
              </a:p>
              <a:p>
                <a:r>
                  <a:rPr lang="ru-RU" dirty="0"/>
                  <a:t>Использовать функцию активации </a:t>
                </a:r>
                <a:r>
                  <a:rPr lang="ru-RU" dirty="0">
                    <a:hlinkClick r:id="rId2" action="ppaction://hlinksldjump"/>
                  </a:rPr>
                  <a:t>соответственно</a:t>
                </a:r>
                <a:r>
                  <a:rPr lang="ru-RU" dirty="0"/>
                  <a:t> варианту задания.</a:t>
                </a:r>
                <a:endParaRPr lang="en-US" dirty="0"/>
              </a:p>
              <a:p>
                <a:endParaRPr lang="ru-RU" dirty="0"/>
              </a:p>
              <a:p>
                <a:r>
                  <a:rPr lang="ru-RU" dirty="0"/>
                  <a:t>Оценить аналитически возможное правильное (истинное, разумное) значение выхода нейрона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  <a:r>
                  <a:rPr lang="ru-RU" dirty="0"/>
                  <a:t>Определить квадратичную функцию потерь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по выходу нейрона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ru-RU" dirty="0"/>
                  <a:t>. </a:t>
                </a:r>
              </a:p>
              <a:p>
                <a:r>
                  <a:rPr lang="ru-RU" dirty="0"/>
                  <a:t>Найти градиент функции потерь. Построить и реализовать алгоритм градиентного метода минимизации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. Найти оптимальные параметры обученного нейрона.</a:t>
                </a:r>
              </a:p>
              <a:p>
                <a:r>
                  <a:rPr lang="ru-RU" dirty="0"/>
                  <a:t>Построить 3</a:t>
                </a:r>
                <a:r>
                  <a:rPr lang="en-US" dirty="0"/>
                  <a:t>-D </a:t>
                </a:r>
                <a:r>
                  <a:rPr lang="ru-RU" dirty="0"/>
                  <a:t>график (можно использовать </a:t>
                </a:r>
                <a:r>
                  <a:rPr lang="en-US" dirty="0"/>
                  <a:t>https://www.geogebra.org/3d</a:t>
                </a:r>
                <a:r>
                  <a:rPr lang="ru-RU" dirty="0"/>
                  <a:t>) поверхности функции потерь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 и траекторию спуска к её минимуму в </a:t>
                </a:r>
                <a:r>
                  <a:rPr lang="en-US" dirty="0"/>
                  <a:t>2-D </a:t>
                </a:r>
                <a:r>
                  <a:rPr lang="ru-RU" dirty="0"/>
                  <a:t>в плоскости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/>
                  <a:t>.</a:t>
                </a:r>
                <a:endParaRPr lang="en-US" dirty="0"/>
              </a:p>
              <a:p>
                <a:endParaRPr lang="en-US" dirty="0"/>
              </a:p>
              <a:p>
                <a:r>
                  <a:rPr lang="ru-RU" dirty="0"/>
                  <a:t>При выполнении работы, при построении графиков можно использовать ИИ, например, от </a:t>
                </a:r>
                <a:r>
                  <a:rPr lang="en-US" dirty="0" err="1"/>
                  <a:t>Qwen</a:t>
                </a:r>
                <a:r>
                  <a:rPr lang="ru-RU" dirty="0"/>
                  <a:t>. При сдаче работы надо уметь объяснить что и как было сделано для обучения нейрона, что сделано вами, а что — посредством ИИ.</a:t>
                </a:r>
                <a:endParaRPr lang="en-US" dirty="0"/>
              </a:p>
              <a:p>
                <a:endParaRPr lang="en-US" dirty="0"/>
              </a:p>
              <a:p>
                <a:r>
                  <a:rPr lang="ru-RU" dirty="0"/>
                  <a:t>Желающие могут обучить сеть из 2-х или 3-х нейронов. Баллы за работу будут увеличены в 2 раза.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9C5AD0-C861-5A2E-635B-E573864D0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681" y="1546180"/>
                <a:ext cx="9504869" cy="4524315"/>
              </a:xfrm>
              <a:prstGeom prst="rect">
                <a:avLst/>
              </a:prstGeom>
              <a:blipFill>
                <a:blip r:embed="rId3"/>
                <a:stretch>
                  <a:fillRect l="-513" t="-809" r="-770" b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39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056F6-DF32-D3D3-C69A-EC95AD7A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605" y="203542"/>
            <a:ext cx="10515600" cy="109814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имитационного моделирования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438AAF-4289-B232-246D-0CBBC420BE03}"/>
                  </a:ext>
                </a:extLst>
              </p:cNvPr>
              <p:cNvSpPr txBox="1"/>
              <p:nvPr/>
            </p:nvSpPr>
            <p:spPr>
              <a:xfrm>
                <a:off x="1038760" y="1558598"/>
                <a:ext cx="6415429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  <a:t>Построение линейной модели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ru-RU" sz="2000" dirty="0"/>
                  <a:t>линейная регрессия</a:t>
                </a:r>
                <a:r>
                  <a:rPr lang="en-US" sz="2000" dirty="0"/>
                  <a:t> </a:t>
                </a:r>
                <a:br>
                  <a:rPr lang="en-US" sz="2000" dirty="0"/>
                </a:br>
                <a:r>
                  <a:rPr lang="ru-RU" sz="2000" dirty="0"/>
                  <a:t>переходной функции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000" dirty="0"/>
                  <a:t> 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  <a:t>Построение нелинейной модели 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  <a:t>на примере бинарного переключения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ru-RU" sz="2000" dirty="0"/>
                  <a:t>логистическая регрессия</a:t>
                </a:r>
                <a:r>
                  <a:rPr lang="en-US" sz="2000" dirty="0"/>
                  <a:t> </a:t>
                </a:r>
                <a:r>
                  <a:rPr lang="ru-RU" sz="2000" dirty="0"/>
                  <a:t>переходной функции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000" dirty="0"/>
                  <a:t> </a:t>
                </a:r>
                <a:br>
                  <a:rPr lang="ru-RU" sz="2000" dirty="0"/>
                </a:br>
                <a:br>
                  <a:rPr lang="ru-RU" sz="2000" dirty="0"/>
                </a:b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  <a:t> Построение произвольной нелинейной модели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ru-RU" sz="2000" dirty="0"/>
                  <a:t>например, полиномиальная регрессия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438AAF-4289-B232-246D-0CBBC420B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760" y="1558598"/>
                <a:ext cx="6415429" cy="4708981"/>
              </a:xfrm>
              <a:prstGeom prst="rect">
                <a:avLst/>
              </a:prstGeom>
              <a:blipFill>
                <a:blip r:embed="rId2"/>
                <a:stretch>
                  <a:fillRect l="-1045" t="-907" b="-1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8E5FB0DE-C448-47DC-8FB5-2E2DEBE6E24C}"/>
              </a:ext>
            </a:extLst>
          </p:cNvPr>
          <p:cNvSpPr/>
          <p:nvPr/>
        </p:nvSpPr>
        <p:spPr>
          <a:xfrm>
            <a:off x="6708038" y="5858559"/>
            <a:ext cx="746151" cy="3448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A5DD4B1-41EB-4280-8926-7FB57C1DE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481" y="1566048"/>
            <a:ext cx="158758" cy="228612"/>
          </a:xfrm>
          <a:prstGeom prst="rect">
            <a:avLst/>
          </a:prstGeom>
        </p:spPr>
      </p:pic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9D74515C-0FFD-41A7-A3CD-AB865AAEC082}"/>
              </a:ext>
            </a:extLst>
          </p:cNvPr>
          <p:cNvGrpSpPr/>
          <p:nvPr/>
        </p:nvGrpSpPr>
        <p:grpSpPr>
          <a:xfrm>
            <a:off x="8669569" y="2633570"/>
            <a:ext cx="2684231" cy="2984603"/>
            <a:chOff x="8280548" y="2494482"/>
            <a:chExt cx="2684231" cy="2984603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48FBB785-4FA4-47DB-B3A6-51EB601E2702}"/>
                </a:ext>
              </a:extLst>
            </p:cNvPr>
            <p:cNvGrpSpPr/>
            <p:nvPr/>
          </p:nvGrpSpPr>
          <p:grpSpPr>
            <a:xfrm>
              <a:off x="8280548" y="2494482"/>
              <a:ext cx="2684231" cy="2984603"/>
              <a:chOff x="8280548" y="2494482"/>
              <a:chExt cx="2684231" cy="2984603"/>
            </a:xfrm>
          </p:grpSpPr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5551C05-2B6C-4CFA-8099-2A14C7149083}"/>
                  </a:ext>
                </a:extLst>
              </p:cNvPr>
              <p:cNvSpPr/>
              <p:nvPr/>
            </p:nvSpPr>
            <p:spPr>
              <a:xfrm>
                <a:off x="8280548" y="2494482"/>
                <a:ext cx="2684231" cy="298460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7" name="Рисунок 16">
                <a:extLst>
                  <a:ext uri="{FF2B5EF4-FFF2-40B4-BE49-F238E27FC236}">
                    <a16:creationId xmlns:a16="http://schemas.microsoft.com/office/drawing/2014/main" id="{96D6B14E-9665-4B50-8600-9D882762D5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99448" y="2607818"/>
                <a:ext cx="2446429" cy="2757930"/>
              </a:xfrm>
              <a:prstGeom prst="rect">
                <a:avLst/>
              </a:prstGeom>
            </p:spPr>
          </p:pic>
        </p:grpSp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7C35C446-D35B-41F8-BC09-1278D0E3E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53091" y="2709524"/>
              <a:ext cx="158758" cy="228612"/>
            </a:xfrm>
            <a:prstGeom prst="rect">
              <a:avLst/>
            </a:prstGeom>
          </p:spPr>
        </p:pic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ACCA06A-136A-47B6-B142-8CD9FB272938}"/>
              </a:ext>
            </a:extLst>
          </p:cNvPr>
          <p:cNvGrpSpPr/>
          <p:nvPr/>
        </p:nvGrpSpPr>
        <p:grpSpPr>
          <a:xfrm>
            <a:off x="5749748" y="1469647"/>
            <a:ext cx="2446429" cy="2757930"/>
            <a:chOff x="5661965" y="1367942"/>
            <a:chExt cx="2446429" cy="2757930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AB96F73E-FAFB-4460-8383-1A4FE081C784}"/>
                </a:ext>
              </a:extLst>
            </p:cNvPr>
            <p:cNvGrpSpPr/>
            <p:nvPr/>
          </p:nvGrpSpPr>
          <p:grpSpPr>
            <a:xfrm>
              <a:off x="5661965" y="1367942"/>
              <a:ext cx="2446429" cy="2757930"/>
              <a:chOff x="5661965" y="1367942"/>
              <a:chExt cx="2446429" cy="2757930"/>
            </a:xfrm>
          </p:grpSpPr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DB7BFEE5-D478-4033-8095-EED6C88F19EC}"/>
                  </a:ext>
                </a:extLst>
              </p:cNvPr>
              <p:cNvSpPr/>
              <p:nvPr/>
            </p:nvSpPr>
            <p:spPr>
              <a:xfrm>
                <a:off x="5661965" y="1367942"/>
                <a:ext cx="2446429" cy="275793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8DFF7C1C-7740-4E21-8F4B-1273954384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73647" y="1463270"/>
                <a:ext cx="2214552" cy="2555252"/>
              </a:xfrm>
              <a:prstGeom prst="rect">
                <a:avLst/>
              </a:prstGeom>
            </p:spPr>
          </p:pic>
        </p:grpSp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B990E92C-6CDD-4B87-BE48-5033A110A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03864" y="1570188"/>
              <a:ext cx="158758" cy="2349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2988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ABCD4D61-BB72-415E-8EFB-40D763375567}"/>
              </a:ext>
            </a:extLst>
          </p:cNvPr>
          <p:cNvGrpSpPr/>
          <p:nvPr/>
        </p:nvGrpSpPr>
        <p:grpSpPr>
          <a:xfrm>
            <a:off x="1774033" y="1249065"/>
            <a:ext cx="8643934" cy="4720138"/>
            <a:chOff x="1774033" y="1249065"/>
            <a:chExt cx="8643934" cy="4720138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0ECBDFB5-097F-42D7-B1DE-F677932896FA}"/>
                </a:ext>
              </a:extLst>
            </p:cNvPr>
            <p:cNvGrpSpPr/>
            <p:nvPr/>
          </p:nvGrpSpPr>
          <p:grpSpPr>
            <a:xfrm>
              <a:off x="1774033" y="1249065"/>
              <a:ext cx="8643934" cy="4720138"/>
              <a:chOff x="1774033" y="1249065"/>
              <a:chExt cx="8643934" cy="4720138"/>
            </a:xfrm>
          </p:grpSpPr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23B2199B-6755-42A8-B1E3-BD15DE1090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74033" y="1249065"/>
                <a:ext cx="8643934" cy="4720138"/>
              </a:xfrm>
              <a:prstGeom prst="rect">
                <a:avLst/>
              </a:prstGeom>
            </p:spPr>
          </p:pic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id="{D3697C73-3432-4A27-9082-6CB65B219E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1274" y="1308983"/>
                <a:ext cx="215911" cy="234962"/>
              </a:xfrm>
              <a:prstGeom prst="rect">
                <a:avLst/>
              </a:prstGeom>
            </p:spPr>
          </p:pic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90FC50B4-1BA7-4779-85CD-02327C7EEE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40973" y="3829372"/>
                <a:ext cx="543247" cy="354922"/>
              </a:xfrm>
              <a:prstGeom prst="rect">
                <a:avLst/>
              </a:prstGeom>
            </p:spPr>
          </p:pic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507DA7E-EDE8-4846-8B93-6D8254F654B2}"/>
                  </a:ext>
                </a:extLst>
              </p:cNvPr>
              <p:cNvSpPr/>
              <p:nvPr/>
            </p:nvSpPr>
            <p:spPr>
              <a:xfrm>
                <a:off x="6291072" y="4184294"/>
                <a:ext cx="2999232" cy="43159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448E77-67AB-4F15-A703-24B9C9283E8E}"/>
                </a:ext>
              </a:extLst>
            </p:cNvPr>
            <p:cNvSpPr txBox="1"/>
            <p:nvPr/>
          </p:nvSpPr>
          <p:spPr>
            <a:xfrm>
              <a:off x="5412596" y="4615891"/>
              <a:ext cx="44177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>
                      <a:lumMod val="65000"/>
                    </a:schemeClr>
                  </a:solidFill>
                </a:rPr>
                <a:t>Надо правильно подобрать коэффициенты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>
                <a:extLst>
                  <a:ext uri="{FF2B5EF4-FFF2-40B4-BE49-F238E27FC236}">
                    <a16:creationId xmlns:a16="http://schemas.microsoft.com/office/drawing/2014/main" id="{681BE4EC-844E-4632-8651-97565F0E07D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56107" y="210839"/>
                <a:ext cx="11409148" cy="1098144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dirty="0"/>
                  <a:t>Полиномиальная регрессия</a:t>
                </a:r>
                <a:r>
                  <a:rPr lang="en-US" dirty="0"/>
                  <a:t> </a:t>
                </a:r>
                <a:r>
                  <a:rPr lang="ru-RU" dirty="0"/>
                  <a:t>переходной функции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2" name="Заголовок 1">
                <a:extLst>
                  <a:ext uri="{FF2B5EF4-FFF2-40B4-BE49-F238E27FC236}">
                    <a16:creationId xmlns:a16="http://schemas.microsoft.com/office/drawing/2014/main" id="{681BE4EC-844E-4632-8651-97565F0E07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6107" y="210839"/>
                <a:ext cx="11409148" cy="1098144"/>
              </a:xfrm>
              <a:blipFill>
                <a:blip r:embed="rId5"/>
                <a:stretch>
                  <a:fillRect l="-1924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241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056F6-DF32-D3D3-C69A-EC95AD7A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993"/>
            <a:ext cx="10515600" cy="98079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Моделирование работы нейросети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438AAF-4289-B232-246D-0CBBC420BE03}"/>
              </a:ext>
            </a:extLst>
          </p:cNvPr>
          <p:cNvSpPr txBox="1"/>
          <p:nvPr/>
        </p:nvSpPr>
        <p:spPr>
          <a:xfrm>
            <a:off x="3116323" y="1256783"/>
            <a:ext cx="4051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Имитационная модель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2B6AA1-ACE1-F0F7-D48E-75262486BFD1}"/>
                  </a:ext>
                </a:extLst>
              </p:cNvPr>
              <p:cNvSpPr txBox="1"/>
              <p:nvPr/>
            </p:nvSpPr>
            <p:spPr>
              <a:xfrm>
                <a:off x="2443419" y="2177864"/>
                <a:ext cx="117688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dirty="0" smtClean="0"/>
                        <m:t>Входные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dirty="0" smtClean="0"/>
                        <m:t>данные</m:t>
                      </m:r>
                      <m:r>
                        <m:rPr>
                          <m:nor/>
                        </m:rPr>
                        <a:rPr lang="ru-RU" sz="2000" b="0" i="0" dirty="0" smtClean="0"/>
                        <m:t>:</m:t>
                      </m:r>
                    </m:oMath>
                  </m:oMathPara>
                </a14:m>
                <a:endParaRPr lang="ru-RU" sz="20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2B6AA1-ACE1-F0F7-D48E-75262486B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419" y="2177864"/>
                <a:ext cx="1176886" cy="707886"/>
              </a:xfrm>
              <a:prstGeom prst="rect">
                <a:avLst/>
              </a:prstGeom>
              <a:blipFill>
                <a:blip r:embed="rId2"/>
                <a:stretch>
                  <a:fillRect l="-2073" b="-1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643B7-9677-3DF3-8D7E-588C2F8A700C}"/>
                  </a:ext>
                </a:extLst>
              </p:cNvPr>
              <p:cNvSpPr txBox="1"/>
              <p:nvPr/>
            </p:nvSpPr>
            <p:spPr>
              <a:xfrm>
                <a:off x="5958467" y="1994460"/>
                <a:ext cx="228576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/>
                  <a:t>Выходное данное: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</m:oMath>
                  </m:oMathPara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643B7-9677-3DF3-8D7E-588C2F8A7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67" y="1994460"/>
                <a:ext cx="2285762" cy="707886"/>
              </a:xfrm>
              <a:prstGeom prst="rect">
                <a:avLst/>
              </a:prstGeom>
              <a:blipFill>
                <a:blip r:embed="rId3"/>
                <a:stretch>
                  <a:fillRect l="-267" t="-4310" r="-533" b="-4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732538D-FF46-058D-E7C9-EC46FB2A6005}"/>
                  </a:ext>
                </a:extLst>
              </p:cNvPr>
              <p:cNvSpPr txBox="1"/>
              <p:nvPr/>
            </p:nvSpPr>
            <p:spPr>
              <a:xfrm>
                <a:off x="1857973" y="4486595"/>
                <a:ext cx="9132115" cy="16927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dirty="0"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Задача  имитационного моделирования: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подобрать структуру (тип функции)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ru-RU" sz="2000" dirty="0"/>
                  <a:t> для описания зависимости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ru-RU" sz="2000" i="1" dirty="0"/>
                  <a:t> </a:t>
                </a:r>
                <a:br>
                  <a:rPr lang="ru-RU" sz="2000" i="1" dirty="0"/>
                </a:br>
                <a:r>
                  <a:rPr lang="ru-RU" sz="2000" i="1" dirty="0">
                    <a:solidFill>
                      <a:srgbClr val="FF0000"/>
                    </a:solidFill>
                  </a:rPr>
                  <a:t>– структурная идентификация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найти оптимальные значения параметров </a:t>
                </a:r>
                <a14:m>
                  <m:oMath xmlns:m="http://schemas.openxmlformats.org/officeDocument/2006/math">
                    <m:r>
                      <a:rPr lang="ru-RU" sz="200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ru-RU" sz="2000" dirty="0"/>
                  <a:t> структуры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br>
                  <a:rPr lang="ru-RU" sz="2000" dirty="0"/>
                </a:br>
                <a:r>
                  <a:rPr lang="ru-RU" sz="2000" i="1" dirty="0">
                    <a:solidFill>
                      <a:srgbClr val="FF0000"/>
                    </a:solidFill>
                  </a:rPr>
                  <a:t>– параметрическая идентификация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732538D-FF46-058D-E7C9-EC46FB2A6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973" y="4486595"/>
                <a:ext cx="9132115" cy="1692771"/>
              </a:xfrm>
              <a:prstGeom prst="rect">
                <a:avLst/>
              </a:prstGeom>
              <a:blipFill>
                <a:blip r:embed="rId4"/>
                <a:stretch>
                  <a:fillRect l="-1135" t="-3237" b="-5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7F52D6-09AA-466E-9F6A-B51F6B8EB032}"/>
                  </a:ext>
                </a:extLst>
              </p:cNvPr>
              <p:cNvSpPr txBox="1"/>
              <p:nvPr/>
            </p:nvSpPr>
            <p:spPr>
              <a:xfrm>
                <a:off x="4339251" y="1955594"/>
                <a:ext cx="1605346" cy="116955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endParaRPr lang="ru-RU" sz="12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bg1"/>
                    </a:solidFill>
                  </a:rPr>
                  <a:t>Чёрный ящик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</a:endParaRPr>
              </a:p>
              <a:p>
                <a:endParaRPr lang="ru-RU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7F52D6-09AA-466E-9F6A-B51F6B8EB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251" y="1955594"/>
                <a:ext cx="1605346" cy="1169551"/>
              </a:xfrm>
              <a:prstGeom prst="rect">
                <a:avLst/>
              </a:prstGeom>
              <a:blipFill>
                <a:blip r:embed="rId5"/>
                <a:stretch>
                  <a:fillRect l="-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7043AA-059F-401F-9B9B-6ACBC4BC92C3}"/>
                  </a:ext>
                </a:extLst>
              </p:cNvPr>
              <p:cNvSpPr txBox="1"/>
              <p:nvPr/>
            </p:nvSpPr>
            <p:spPr>
              <a:xfrm>
                <a:off x="3609714" y="1843372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7043AA-059F-401F-9B9B-6ACBC4BC9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714" y="1843372"/>
                <a:ext cx="39298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C74F98D-95F0-46B3-B43F-4F83CCB3224A}"/>
                  </a:ext>
                </a:extLst>
              </p:cNvPr>
              <p:cNvSpPr txBox="1"/>
              <p:nvPr/>
            </p:nvSpPr>
            <p:spPr>
              <a:xfrm>
                <a:off x="3618289" y="2440748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C74F98D-95F0-46B3-B43F-4F83CCB32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8289" y="2440748"/>
                <a:ext cx="392987" cy="400110"/>
              </a:xfrm>
              <a:prstGeom prst="rect">
                <a:avLst/>
              </a:prstGeom>
              <a:blipFill>
                <a:blip r:embed="rId7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83675B-6AAA-451C-A237-7EE6694EF8A1}"/>
                  </a:ext>
                </a:extLst>
              </p:cNvPr>
              <p:cNvSpPr txBox="1"/>
              <p:nvPr/>
            </p:nvSpPr>
            <p:spPr>
              <a:xfrm>
                <a:off x="3609354" y="2783657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83675B-6AAA-451C-A237-7EE6694EF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354" y="2783657"/>
                <a:ext cx="392987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2913D22B-AC4A-49E5-B9B9-4389F5024B77}"/>
              </a:ext>
            </a:extLst>
          </p:cNvPr>
          <p:cNvSpPr txBox="1"/>
          <p:nvPr/>
        </p:nvSpPr>
        <p:spPr>
          <a:xfrm>
            <a:off x="3622596" y="2252073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148112-0FEA-4F52-AF8B-502BD1985939}"/>
              </a:ext>
            </a:extLst>
          </p:cNvPr>
          <p:cNvSpPr txBox="1"/>
          <p:nvPr/>
        </p:nvSpPr>
        <p:spPr>
          <a:xfrm>
            <a:off x="3635311" y="2603234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657CC320-4650-411C-98B1-828C558672A4}"/>
              </a:ext>
            </a:extLst>
          </p:cNvPr>
          <p:cNvCxnSpPr>
            <a:cxnSpLocks/>
          </p:cNvCxnSpPr>
          <p:nvPr/>
        </p:nvCxnSpPr>
        <p:spPr>
          <a:xfrm>
            <a:off x="3955124" y="2051759"/>
            <a:ext cx="390971" cy="19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CF37227F-3254-41D0-9B00-117F41A01DCB}"/>
              </a:ext>
            </a:extLst>
          </p:cNvPr>
          <p:cNvCxnSpPr>
            <a:cxnSpLocks/>
          </p:cNvCxnSpPr>
          <p:nvPr/>
        </p:nvCxnSpPr>
        <p:spPr>
          <a:xfrm>
            <a:off x="3989188" y="2310462"/>
            <a:ext cx="356907" cy="941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30E0188C-FADD-48B1-BA00-1F68289026F7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3989188" y="2540370"/>
            <a:ext cx="350063" cy="1073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E5DF17FC-5536-4001-B645-F3E6395CCD17}"/>
              </a:ext>
            </a:extLst>
          </p:cNvPr>
          <p:cNvCxnSpPr>
            <a:cxnSpLocks/>
          </p:cNvCxnSpPr>
          <p:nvPr/>
        </p:nvCxnSpPr>
        <p:spPr>
          <a:xfrm flipV="1">
            <a:off x="3955124" y="2753935"/>
            <a:ext cx="384127" cy="1885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A0D8C150-69F5-4B41-9D02-3A3AFB16CACF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5944597" y="2540370"/>
            <a:ext cx="45974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69B24E4-DAC2-4EE7-B65C-7AD2F6255680}"/>
                  </a:ext>
                </a:extLst>
              </p:cNvPr>
              <p:cNvSpPr txBox="1"/>
              <p:nvPr/>
            </p:nvSpPr>
            <p:spPr>
              <a:xfrm>
                <a:off x="3605874" y="2060270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69B24E4-DAC2-4EE7-B65C-7AD2F6255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874" y="2060270"/>
                <a:ext cx="392987" cy="400110"/>
              </a:xfrm>
              <a:prstGeom prst="rect">
                <a:avLst/>
              </a:prstGeom>
              <a:blipFill>
                <a:blip r:embed="rId9"/>
                <a:stretch>
                  <a:fillRect r="-1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AA8871F-0FD5-6AB2-8189-F0A1AC233F8D}"/>
                  </a:ext>
                </a:extLst>
              </p:cNvPr>
              <p:cNvSpPr txBox="1"/>
              <p:nvPr/>
            </p:nvSpPr>
            <p:spPr>
              <a:xfrm>
                <a:off x="4581300" y="2782338"/>
                <a:ext cx="4261381" cy="1655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000" i="0" dirty="0">
                    <a:solidFill>
                      <a:schemeClr val="bg1"/>
                    </a:solidFill>
                    <a:latin typeface="+mj-lt"/>
                  </a:rPr>
                  <a:t>П</a:t>
                </a:r>
                <a:r>
                  <a:rPr lang="ru-RU" sz="2000" b="0" i="0" dirty="0">
                    <a:solidFill>
                      <a:schemeClr val="bg1"/>
                    </a:solidFill>
                    <a:latin typeface="+mj-lt"/>
                  </a:rPr>
                  <a:t>араметры </a:t>
                </a:r>
                <a:r>
                  <a:rPr lang="ru-RU" sz="2000" b="0" i="0" dirty="0">
                    <a:latin typeface="+mj-lt"/>
                  </a:rPr>
                  <a:t>чёрного ящика</a:t>
                </a:r>
                <a:r>
                  <a:rPr lang="en-US" sz="2000" b="0" i="0" dirty="0">
                    <a:latin typeface="+mj-lt"/>
                  </a:rPr>
                  <a:t> — </a:t>
                </a:r>
                <a:br>
                  <a:rPr lang="ru-RU" sz="2000" b="0" i="0" dirty="0">
                    <a:latin typeface="+mj-lt"/>
                  </a:rPr>
                </a:br>
                <a:r>
                  <a:rPr lang="ru-RU" sz="2000" b="0" i="0" dirty="0">
                    <a:latin typeface="+mj-lt"/>
                  </a:rPr>
                  <a:t>множество коэффициентов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𝑖𝑗𝑘</m:t>
                        </m:r>
                      </m:sub>
                    </m:sSub>
                  </m:oMath>
                </a14:m>
                <a:r>
                  <a:rPr lang="ru-RU" sz="2000" b="0" i="0" dirty="0">
                    <a:latin typeface="+mj-lt"/>
                  </a:rPr>
                  <a:t>, где</a:t>
                </a:r>
                <a:br>
                  <a:rPr lang="ru-RU" sz="2000" b="0" i="0" dirty="0">
                    <a:latin typeface="+mj-lt"/>
                  </a:rPr>
                </a:br>
                <a:r>
                  <a:rPr lang="ru-RU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ru-RU" sz="2000" dirty="0">
                    <a:latin typeface="+mj-lt"/>
                  </a:rPr>
                  <a:t> — входы каждого нейрона,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2000" dirty="0"/>
                  <a:t> </a:t>
                </a:r>
                <a:r>
                  <a:rPr lang="ru-RU" sz="2000" dirty="0"/>
                  <a:t>— количество нейронов в слое</a:t>
                </a:r>
                <a:r>
                  <a:rPr lang="ru-RU" sz="2000" i="0" dirty="0">
                    <a:latin typeface="+mj-lt"/>
                  </a:rPr>
                  <a:t>,</a:t>
                </a:r>
                <a:endParaRPr lang="en-US" sz="2000" i="0" dirty="0">
                  <a:latin typeface="+mj-lt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000" dirty="0"/>
                  <a:t> </a:t>
                </a:r>
                <a:r>
                  <a:rPr lang="ru-RU" sz="2000" dirty="0"/>
                  <a:t>— количество слоёв.</a:t>
                </a:r>
                <a:endParaRPr lang="ru-RU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AA8871F-0FD5-6AB2-8189-F0A1AC233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300" y="2782338"/>
                <a:ext cx="4261381" cy="1655903"/>
              </a:xfrm>
              <a:prstGeom prst="rect">
                <a:avLst/>
              </a:prstGeom>
              <a:blipFill>
                <a:blip r:embed="rId10"/>
                <a:stretch>
                  <a:fillRect l="-1574" t="-1838" b="-5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5BF165-DBE4-4B70-82A6-A77B34CE2E1F}"/>
                  </a:ext>
                </a:extLst>
              </p:cNvPr>
              <p:cNvSpPr txBox="1"/>
              <p:nvPr/>
            </p:nvSpPr>
            <p:spPr>
              <a:xfrm flipH="1">
                <a:off x="7933824" y="1252958"/>
                <a:ext cx="3609254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accent2">
                        <a:lumMod val="75000"/>
                      </a:schemeClr>
                    </a:solidFill>
                  </a:rPr>
                  <a:t>Обычно нормализуют данные: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−1,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−1,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5BF165-DBE4-4B70-82A6-A77B34CE2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933824" y="1252958"/>
                <a:ext cx="3609254" cy="1231106"/>
              </a:xfrm>
              <a:prstGeom prst="rect">
                <a:avLst/>
              </a:prstGeom>
              <a:blipFill>
                <a:blip r:embed="rId11"/>
                <a:stretch>
                  <a:fillRect l="-1686" t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564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241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Идентификация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F05CCD-4BC8-CF12-C8D2-FC49BE693E63}"/>
                  </a:ext>
                </a:extLst>
              </p:cNvPr>
              <p:cNvSpPr txBox="1"/>
              <p:nvPr/>
            </p:nvSpPr>
            <p:spPr>
              <a:xfrm>
                <a:off x="7618865" y="2200384"/>
                <a:ext cx="3387081" cy="18298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/>
                  <a:t>Функция потерь:</a:t>
                </a:r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sz="2000" dirty="0"/>
              </a:p>
              <a:p>
                <a:pPr lvl="1"/>
                <a:r>
                  <a:rPr lang="ru-RU" sz="1200" dirty="0"/>
                  <a:t>По всем входам в нейрон, </a:t>
                </a:r>
              </a:p>
              <a:p>
                <a:pPr lvl="1"/>
                <a:r>
                  <a:rPr lang="ru-RU" sz="1200" dirty="0"/>
                  <a:t>по всем нейронам в слое, </a:t>
                </a:r>
              </a:p>
              <a:p>
                <a:pPr lvl="1"/>
                <a:r>
                  <a:rPr lang="ru-RU" sz="1200" dirty="0"/>
                  <a:t>по всем слоям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F05CCD-4BC8-CF12-C8D2-FC49BE693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865" y="2200384"/>
                <a:ext cx="3387081" cy="1829860"/>
              </a:xfrm>
              <a:prstGeom prst="rect">
                <a:avLst/>
              </a:prstGeom>
              <a:blipFill>
                <a:blip r:embed="rId3"/>
                <a:stretch>
                  <a:fillRect l="-1622" t="-2000"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1E4152-BE97-55AF-AA16-72A57369560A}"/>
                  </a:ext>
                </a:extLst>
              </p:cNvPr>
              <p:cNvSpPr txBox="1"/>
              <p:nvPr/>
            </p:nvSpPr>
            <p:spPr>
              <a:xfrm>
                <a:off x="1575138" y="1618286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1E4152-BE97-55AF-AA16-72A573695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138" y="1618286"/>
                <a:ext cx="39298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C70033-D249-CCB1-953E-1F930B08E1AD}"/>
                  </a:ext>
                </a:extLst>
              </p:cNvPr>
              <p:cNvSpPr txBox="1"/>
              <p:nvPr/>
            </p:nvSpPr>
            <p:spPr>
              <a:xfrm>
                <a:off x="1575138" y="1929651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C70033-D249-CCB1-953E-1F930B08E1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138" y="1929651"/>
                <a:ext cx="392987" cy="400110"/>
              </a:xfrm>
              <a:prstGeom prst="rect">
                <a:avLst/>
              </a:prstGeom>
              <a:blipFill>
                <a:blip r:embed="rId5"/>
                <a:stretch>
                  <a:fillRect r="-1538"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38592E-04B6-9513-B15B-6048983BC8A6}"/>
                  </a:ext>
                </a:extLst>
              </p:cNvPr>
              <p:cNvSpPr txBox="1"/>
              <p:nvPr/>
            </p:nvSpPr>
            <p:spPr>
              <a:xfrm>
                <a:off x="1602964" y="2438205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38592E-04B6-9513-B15B-6048983BC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964" y="2438205"/>
                <a:ext cx="392987" cy="400110"/>
              </a:xfrm>
              <a:prstGeom prst="rect">
                <a:avLst/>
              </a:prstGeom>
              <a:blipFill>
                <a:blip r:embed="rId6"/>
                <a:stretch>
                  <a:fillRect r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F2BB0BF-C81C-9826-7AAC-4B5354B4949E}"/>
              </a:ext>
            </a:extLst>
          </p:cNvPr>
          <p:cNvSpPr txBox="1"/>
          <p:nvPr/>
        </p:nvSpPr>
        <p:spPr>
          <a:xfrm>
            <a:off x="1580713" y="2149347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EA7B465-AFC6-752C-A7C4-AE1DAF44B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4540" y="1669158"/>
            <a:ext cx="5484325" cy="26711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58DF1C-3BCD-4193-B57C-E437C79B5C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0594" y="2971068"/>
            <a:ext cx="673135" cy="323867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EF318E9F-73CF-4C59-896C-D8CE06D9CA5F}"/>
              </a:ext>
            </a:extLst>
          </p:cNvPr>
          <p:cNvGrpSpPr/>
          <p:nvPr/>
        </p:nvGrpSpPr>
        <p:grpSpPr>
          <a:xfrm>
            <a:off x="1771631" y="4651645"/>
            <a:ext cx="9721984" cy="1661993"/>
            <a:chOff x="1697043" y="5270719"/>
            <a:chExt cx="9721984" cy="166199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B2672C-8B28-4BDC-9C98-29382DBD04E8}"/>
                </a:ext>
              </a:extLst>
            </p:cNvPr>
            <p:cNvSpPr txBox="1"/>
            <p:nvPr/>
          </p:nvSpPr>
          <p:spPr>
            <a:xfrm>
              <a:off x="1697043" y="5270719"/>
              <a:ext cx="9721984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2000" dirty="0"/>
                <a:t>Задача идентификации: найти множество</a:t>
              </a:r>
              <a:r>
                <a:rPr lang="en-US" sz="2000" dirty="0"/>
                <a:t>                                                     </a:t>
              </a:r>
              <a:r>
                <a:rPr lang="ru-RU" sz="2000" dirty="0"/>
                <a:t>на всех слоях                          </a:t>
              </a:r>
              <a:r>
                <a:rPr lang="en-US" sz="2000" dirty="0"/>
                <a:t>       </a:t>
              </a:r>
            </a:p>
            <a:p>
              <a:r>
                <a:rPr lang="en-US" sz="2000" dirty="0"/>
                <a:t>— </a:t>
              </a:r>
              <a:r>
                <a:rPr lang="ru-RU" sz="2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Глубокое обучение нейросети</a:t>
              </a:r>
            </a:p>
            <a:p>
              <a:endPara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ru-RU" sz="2000" dirty="0"/>
                <a:t>Начнём с нейрона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826799A-0F9A-488D-88DB-9667E5284AB1}"/>
                    </a:ext>
                  </a:extLst>
                </p:cNvPr>
                <p:cNvSpPr txBox="1"/>
                <p:nvPr/>
              </p:nvSpPr>
              <p:spPr>
                <a:xfrm>
                  <a:off x="6403233" y="5376252"/>
                  <a:ext cx="2813919" cy="410753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 w="19050"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𝑖𝑗𝑘</m:t>
                                </m:r>
                              </m:sub>
                            </m:sSub>
                          </m:e>
                        </m:d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ru-RU" i="1" dirty="0" err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dirty="0" err="1" smtClean="0">
                                <a:latin typeface="Cambria Math" panose="02040503050406030204" pitchFamily="18" charset="0"/>
                              </a:rPr>
                              <m:t>arg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min</m:t>
                            </m:r>
                          </m:e>
                        </m:func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826799A-0F9A-488D-88DB-9667E5284A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3233" y="5376252"/>
                  <a:ext cx="2813919" cy="410753"/>
                </a:xfrm>
                <a:prstGeom prst="rect">
                  <a:avLst/>
                </a:prstGeom>
                <a:blipFill>
                  <a:blip r:embed="rId9"/>
                  <a:stretch>
                    <a:fillRect b="-4225"/>
                  </a:stretch>
                </a:blipFill>
                <a:ln w="19050"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Стрелка: вправо 17">
            <a:hlinkClick r:id="rId10" action="ppaction://hlinksldjump"/>
            <a:extLst>
              <a:ext uri="{FF2B5EF4-FFF2-40B4-BE49-F238E27FC236}">
                <a16:creationId xmlns:a16="http://schemas.microsoft.com/office/drawing/2014/main" id="{9D397BA5-DC66-49B1-B89D-DE313F3E738D}"/>
              </a:ext>
            </a:extLst>
          </p:cNvPr>
          <p:cNvSpPr/>
          <p:nvPr/>
        </p:nvSpPr>
        <p:spPr>
          <a:xfrm>
            <a:off x="4037991" y="5896168"/>
            <a:ext cx="746151" cy="3448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941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649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Нейрон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структурная идентификация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55AD56A-38BC-4BA5-B009-B6A88099046F}"/>
              </a:ext>
            </a:extLst>
          </p:cNvPr>
          <p:cNvGrpSpPr/>
          <p:nvPr/>
        </p:nvGrpSpPr>
        <p:grpSpPr>
          <a:xfrm>
            <a:off x="1151663" y="1067419"/>
            <a:ext cx="10523207" cy="5230789"/>
            <a:chOff x="1151663" y="1067419"/>
            <a:chExt cx="10523207" cy="5230789"/>
          </a:xfrm>
        </p:grpSpPr>
        <p:pic>
          <p:nvPicPr>
            <p:cNvPr id="4" name="Рисунок 3" descr="Изображение выглядит как карта, диаграмма&#10;&#10;Контент, сгенерированный ИИ, может содержать ошибки.">
              <a:extLst>
                <a:ext uri="{FF2B5EF4-FFF2-40B4-BE49-F238E27FC236}">
                  <a16:creationId xmlns:a16="http://schemas.microsoft.com/office/drawing/2014/main" id="{5EC3D5A2-17BC-47AD-0DB1-692ACED4B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9204" y="1777400"/>
              <a:ext cx="6349581" cy="269828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38634F-5CAF-E555-D688-680CB56D1F35}"/>
                </a:ext>
              </a:extLst>
            </p:cNvPr>
            <p:cNvSpPr txBox="1"/>
            <p:nvPr/>
          </p:nvSpPr>
          <p:spPr>
            <a:xfrm>
              <a:off x="1151663" y="2198752"/>
              <a:ext cx="21156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Входные сигналы</a:t>
              </a:r>
              <a:r>
                <a:rPr lang="en-US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от аксонов внешних нейронов</a:t>
              </a:r>
              <a:endParaRPr lang="ru-RU" sz="20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B93C17-C031-2CD9-9574-CC2AA60E2A0B}"/>
                </a:ext>
              </a:extLst>
            </p:cNvPr>
            <p:cNvSpPr txBox="1"/>
            <p:nvPr/>
          </p:nvSpPr>
          <p:spPr>
            <a:xfrm>
              <a:off x="1816422" y="4162241"/>
              <a:ext cx="28406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Веса синаптических связей — учёт важности внешних нейронов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EEC98D3-34FB-A2E4-4722-F752E2643FE3}"/>
                    </a:ext>
                  </a:extLst>
                </p:cNvPr>
                <p:cNvSpPr txBox="1"/>
                <p:nvPr/>
              </p:nvSpPr>
              <p:spPr>
                <a:xfrm>
                  <a:off x="1224979" y="2948778"/>
                  <a:ext cx="2042325" cy="89255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000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20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  <a:p>
                  <a:r>
                    <a:rPr lang="ru-RU" sz="1600" dirty="0"/>
                    <a:t>Входные данные-признаки</a:t>
                  </a: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EEC98D3-34FB-A2E4-4722-F752E2643F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4979" y="2948778"/>
                  <a:ext cx="2042325" cy="892552"/>
                </a:xfrm>
                <a:prstGeom prst="rect">
                  <a:avLst/>
                </a:prstGeom>
                <a:blipFill>
                  <a:blip r:embed="rId4"/>
                  <a:stretch>
                    <a:fillRect l="-1791" b="-8219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C761A46-E8BC-E6C1-D7B4-B683AE08020D}"/>
                    </a:ext>
                  </a:extLst>
                </p:cNvPr>
                <p:cNvSpPr txBox="1"/>
                <p:nvPr/>
              </p:nvSpPr>
              <p:spPr>
                <a:xfrm>
                  <a:off x="1897220" y="4841289"/>
                  <a:ext cx="267537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000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20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ru-RU" sz="20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C761A46-E8BC-E6C1-D7B4-B683AE0802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7220" y="4841289"/>
                  <a:ext cx="2675379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28D811-329C-28A9-7BD5-F33D2E7F334D}"/>
                </a:ext>
              </a:extLst>
            </p:cNvPr>
            <p:cNvSpPr txBox="1"/>
            <p:nvPr/>
          </p:nvSpPr>
          <p:spPr>
            <a:xfrm>
              <a:off x="3789575" y="1067419"/>
              <a:ext cx="14611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Передача взвешенных данных </a:t>
              </a:r>
              <a:endParaRPr lang="ru-RU" sz="20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BCB4DE7-CD07-DDB8-C0C0-6C4B85DA961F}"/>
                    </a:ext>
                  </a:extLst>
                </p:cNvPr>
                <p:cNvSpPr txBox="1"/>
                <p:nvPr/>
              </p:nvSpPr>
              <p:spPr>
                <a:xfrm>
                  <a:off x="5130716" y="1067419"/>
                  <a:ext cx="2354166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ru-RU" sz="2000" dirty="0"/>
                </a:p>
                <a:p>
                  <a:r>
                    <a:rPr lang="ru-RU" sz="1600" dirty="0"/>
                    <a:t>взвешенные признаки</a:t>
                  </a: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BCB4DE7-CD07-DDB8-C0C0-6C4B85DA96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0716" y="1067419"/>
                  <a:ext cx="2354166" cy="646331"/>
                </a:xfrm>
                <a:prstGeom prst="rect">
                  <a:avLst/>
                </a:prstGeom>
                <a:blipFill>
                  <a:blip r:embed="rId6"/>
                  <a:stretch>
                    <a:fillRect l="-1554" b="-11321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C08FB0-EE9E-C2FB-D749-E30A5B5DDB5C}"/>
                </a:ext>
              </a:extLst>
            </p:cNvPr>
            <p:cNvSpPr txBox="1"/>
            <p:nvPr/>
          </p:nvSpPr>
          <p:spPr>
            <a:xfrm>
              <a:off x="4653396" y="3704434"/>
              <a:ext cx="702147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Сбор, </a:t>
              </a:r>
            </a:p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анализ </a:t>
              </a:r>
            </a:p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информации. </a:t>
              </a:r>
            </a:p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Взвешенное суммирование данных, возможная активация нейрона:</a:t>
              </a:r>
            </a:p>
            <a:p>
              <a:endParaRPr lang="ru-RU" sz="20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6DBCB1A-511E-3713-B151-9F3AA3E681E6}"/>
                    </a:ext>
                  </a:extLst>
                </p:cNvPr>
                <p:cNvSpPr txBox="1"/>
                <p:nvPr/>
              </p:nvSpPr>
              <p:spPr>
                <a:xfrm>
                  <a:off x="4364856" y="4723225"/>
                  <a:ext cx="7310014" cy="15749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ru-RU" sz="1600" dirty="0">
                      <a:cs typeface="Times New Roman" panose="02020603050405020304" pitchFamily="18" charset="0"/>
                    </a:rPr>
                    <a:t>сумматор </a:t>
                  </a:r>
                  <a:r>
                    <a:rPr lang="en-US" sz="1600" i="1" dirty="0">
                      <a:cs typeface="Times New Roman" panose="02020603050405020304" pitchFamily="18" charset="0"/>
                    </a:rPr>
                    <a:t>S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d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+...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ru-RU" sz="2000" dirty="0">
                      <a:latin typeface="Cambria Math" panose="0204050305040603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ru-RU" sz="1600" dirty="0"/>
                    <a:t>бинарное переключение </a:t>
                  </a:r>
                  <a:r>
                    <a:rPr lang="ru-RU" sz="1600" dirty="0" err="1"/>
                    <a:t>сигмоидой</a:t>
                  </a:r>
                  <a:r>
                    <a:rPr lang="ru-RU" sz="1600" dirty="0"/>
                    <a:t> для принятия решения об активации</a:t>
                  </a:r>
                </a:p>
                <a:p>
                  <a14:m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      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d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ru-RU" sz="2000" b="0" i="1" smtClean="0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ru-RU" sz="2000" i="1"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−...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b="0" i="1" smtClean="0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sup>
                          </m:sSup>
                        </m:den>
                      </m:f>
                    </m:oMath>
                  </a14:m>
                  <a:r>
                    <a:rPr lang="ru-RU" sz="2000" i="1" dirty="0">
                      <a:latin typeface="Cambria Math" panose="02040503050406030204" pitchFamily="18" charset="0"/>
                      <a:ea typeface="Aptos" panose="020B000402020202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ru-RU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</m:t>
                      </m:r>
                    </m:oMath>
                  </a14:m>
                  <a:r>
                    <a:rPr lang="ru-RU" sz="1600" dirty="0"/>
                    <a:t> «да» или «нет».</a:t>
                  </a:r>
                </a:p>
                <a:p>
                  <a:endParaRPr lang="en-US" sz="1600" dirty="0"/>
                </a:p>
                <a:p>
                  <a:r>
                    <a:rPr lang="ru-RU" sz="1600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Активация зависит от величины входных данных и важности синапса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6DBCB1A-511E-3713-B151-9F3AA3E681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4856" y="4723225"/>
                  <a:ext cx="7310014" cy="1574983"/>
                </a:xfrm>
                <a:prstGeom prst="rect">
                  <a:avLst/>
                </a:prstGeom>
                <a:blipFill>
                  <a:blip r:embed="rId7"/>
                  <a:stretch>
                    <a:fillRect l="-417" t="-2326" b="-4264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39A168-715B-970A-2E55-4EEB9358CED3}"/>
                </a:ext>
              </a:extLst>
            </p:cNvPr>
            <p:cNvSpPr txBox="1"/>
            <p:nvPr/>
          </p:nvSpPr>
          <p:spPr>
            <a:xfrm>
              <a:off x="6114976" y="1745659"/>
              <a:ext cx="24762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Передача данных к другим нейронам, если текущий нейрон активирован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BB46A32-6FB6-87E5-2EA1-5F8177329A07}"/>
                    </a:ext>
                  </a:extLst>
                </p:cNvPr>
                <p:cNvSpPr txBox="1"/>
                <p:nvPr/>
              </p:nvSpPr>
              <p:spPr>
                <a:xfrm>
                  <a:off x="9502453" y="2748723"/>
                  <a:ext cx="90473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600" b="1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rPr>
                    <a:t>Выход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𝑤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m:oMathPara>
                  </a14:m>
                  <a:endParaRPr lang="ru-RU" sz="2000" i="1" dirty="0">
                    <a:latin typeface="Cambria Math" panose="02040503050406030204" pitchFamily="18" charset="0"/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BB46A32-6FB6-87E5-2EA1-5F8177329A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2453" y="2748723"/>
                  <a:ext cx="904739" cy="646331"/>
                </a:xfrm>
                <a:prstGeom prst="rect">
                  <a:avLst/>
                </a:prstGeom>
                <a:blipFill>
                  <a:blip r:embed="rId8"/>
                  <a:stretch>
                    <a:fillRect l="-4054" t="-2830" r="-10811" b="-1037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37601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нейрона: сумматор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DBCB1A-511E-3713-B151-9F3AA3E681E6}"/>
                  </a:ext>
                </a:extLst>
              </p:cNvPr>
              <p:cNvSpPr txBox="1"/>
              <p:nvPr/>
            </p:nvSpPr>
            <p:spPr>
              <a:xfrm>
                <a:off x="1354965" y="3877897"/>
                <a:ext cx="5674942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cs typeface="Times New Roman" panose="02020603050405020304" pitchFamily="18" charset="0"/>
                  </a:rPr>
                  <a:t>Взвешенная сумма линейно зависит от каждого параметра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000" dirty="0"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На графике показан пример линейной регрессии </a:t>
                </a: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при</a:t>
                </a:r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: </a:t>
                </a:r>
                <a:r>
                  <a:rPr lang="ru-RU" sz="2000" dirty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ru-RU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20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0" smtClean="0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:endParaRPr lang="ru-RU" sz="2000" dirty="0">
                  <a:cs typeface="Times New Roman" panose="02020603050405020304" pitchFamily="18" charset="0"/>
                </a:endParaRPr>
              </a:p>
              <a:p>
                <a:endParaRPr lang="ru-RU" sz="2000" dirty="0">
                  <a:cs typeface="Times New Roman" panose="02020603050405020304" pitchFamily="18" charset="0"/>
                </a:endParaRP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Часто обозначают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ru-RU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DBCB1A-511E-3713-B151-9F3AA3E68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965" y="3877897"/>
                <a:ext cx="5674942" cy="2246769"/>
              </a:xfrm>
              <a:prstGeom prst="rect">
                <a:avLst/>
              </a:prstGeom>
              <a:blipFill>
                <a:blip r:embed="rId3"/>
                <a:stretch>
                  <a:fillRect l="-1074" t="-1355" b="-3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1134B0-BAB8-49B5-B38F-D09D72E27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859" y="1338680"/>
            <a:ext cx="8290751" cy="20263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804D4A-DA8F-4E0B-9814-24D3F9F60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191" y="3574634"/>
            <a:ext cx="2918764" cy="28867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5055678-D157-4ECF-A892-28CC86F5C620}"/>
                  </a:ext>
                </a:extLst>
              </p:cNvPr>
              <p:cNvSpPr/>
              <p:nvPr/>
            </p:nvSpPr>
            <p:spPr>
              <a:xfrm>
                <a:off x="2603213" y="1549001"/>
                <a:ext cx="50180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5055678-D157-4ECF-A892-28CC86F5C6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213" y="1549001"/>
                <a:ext cx="50180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415AB4BC-CAC4-4D60-82E6-20D43DFE6DB3}"/>
                  </a:ext>
                </a:extLst>
              </p:cNvPr>
              <p:cNvSpPr/>
              <p:nvPr/>
            </p:nvSpPr>
            <p:spPr>
              <a:xfrm>
                <a:off x="2609790" y="1962831"/>
                <a:ext cx="50712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415AB4BC-CAC4-4D60-82E6-20D43DFE6D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790" y="1962831"/>
                <a:ext cx="50712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974255BB-DD9D-48ED-B6AA-6BBC83ED88AD}"/>
                  </a:ext>
                </a:extLst>
              </p:cNvPr>
              <p:cNvSpPr/>
              <p:nvPr/>
            </p:nvSpPr>
            <p:spPr>
              <a:xfrm>
                <a:off x="2544388" y="2752077"/>
                <a:ext cx="5725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974255BB-DD9D-48ED-B6AA-6BBC83ED88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388" y="2752077"/>
                <a:ext cx="57252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CF2D08-DFA5-42DD-B656-EB1C1E33C33E}"/>
                  </a:ext>
                </a:extLst>
              </p:cNvPr>
              <p:cNvSpPr txBox="1"/>
              <p:nvPr/>
            </p:nvSpPr>
            <p:spPr>
              <a:xfrm>
                <a:off x="2286718" y="1686331"/>
                <a:ext cx="392988" cy="4462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endParaRPr lang="ru-RU" sz="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CF2D08-DFA5-42DD-B656-EB1C1E33C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718" y="1686331"/>
                <a:ext cx="392988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7507080-FE78-4C6F-BF65-50F3FCE4C001}"/>
                  </a:ext>
                </a:extLst>
              </p:cNvPr>
              <p:cNvSpPr txBox="1"/>
              <p:nvPr/>
            </p:nvSpPr>
            <p:spPr>
              <a:xfrm>
                <a:off x="2286718" y="2108386"/>
                <a:ext cx="392987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7507080-FE78-4C6F-BF65-50F3FCE4C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718" y="2108386"/>
                <a:ext cx="392987" cy="400110"/>
              </a:xfrm>
              <a:prstGeom prst="rect">
                <a:avLst/>
              </a:prstGeom>
              <a:blipFill>
                <a:blip r:embed="rId10"/>
                <a:stretch>
                  <a:fillRect r="-1538"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FF22AD-97E1-43C7-8BD8-B4BF28606C4F}"/>
                  </a:ext>
                </a:extLst>
              </p:cNvPr>
              <p:cNvSpPr txBox="1"/>
              <p:nvPr/>
            </p:nvSpPr>
            <p:spPr>
              <a:xfrm>
                <a:off x="2258891" y="2508496"/>
                <a:ext cx="392987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FF22AD-97E1-43C7-8BD8-B4BF28606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891" y="2508496"/>
                <a:ext cx="392987" cy="400110"/>
              </a:xfrm>
              <a:prstGeom prst="rect">
                <a:avLst/>
              </a:prstGeom>
              <a:blipFill>
                <a:blip r:embed="rId11"/>
                <a:stretch>
                  <a:fillRect r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D97C6C4-59D5-4956-924D-39773D135819}"/>
                  </a:ext>
                </a:extLst>
              </p:cNvPr>
              <p:cNvSpPr/>
              <p:nvPr/>
            </p:nvSpPr>
            <p:spPr>
              <a:xfrm>
                <a:off x="4761975" y="1437899"/>
                <a:ext cx="675954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D97C6C4-59D5-4956-924D-39773D135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975" y="1437899"/>
                <a:ext cx="675954" cy="400110"/>
              </a:xfrm>
              <a:prstGeom prst="rect">
                <a:avLst/>
              </a:prstGeom>
              <a:blipFill>
                <a:blip r:embed="rId1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8D45565-C42F-462A-84DB-648788618CB5}"/>
                  </a:ext>
                </a:extLst>
              </p:cNvPr>
              <p:cNvSpPr/>
              <p:nvPr/>
            </p:nvSpPr>
            <p:spPr>
              <a:xfrm>
                <a:off x="4077944" y="1910108"/>
                <a:ext cx="38363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𝑆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8D45565-C42F-462A-84DB-648788618C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944" y="1910108"/>
                <a:ext cx="383630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BF5C9E6-D487-4CB8-AFC1-15B0161048A5}"/>
                  </a:ext>
                </a:extLst>
              </p:cNvPr>
              <p:cNvSpPr/>
              <p:nvPr/>
            </p:nvSpPr>
            <p:spPr>
              <a:xfrm>
                <a:off x="6939626" y="1783375"/>
                <a:ext cx="357963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BF5C9E6-D487-4CB8-AFC1-15B0161048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9626" y="1783375"/>
                <a:ext cx="3579631" cy="400110"/>
              </a:xfrm>
              <a:prstGeom prst="rect">
                <a:avLst/>
              </a:prstGeom>
              <a:blipFill>
                <a:blip r:embed="rId1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77B5243-4F75-4451-B036-230D4136D8CE}"/>
                  </a:ext>
                </a:extLst>
              </p:cNvPr>
              <p:cNvSpPr/>
              <p:nvPr/>
            </p:nvSpPr>
            <p:spPr>
              <a:xfrm>
                <a:off x="6784255" y="2251195"/>
                <a:ext cx="3882356" cy="132343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𝑆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d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+...</m:t>
                      </m:r>
                      <m:r>
                        <a:rPr lang="ru-RU" sz="200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000" b="0" dirty="0"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r>
                  <a:rPr lang="ru-RU" sz="2000" dirty="0"/>
                  <a:t>где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ru-RU" sz="2000" dirty="0"/>
                  <a:t> — сумматор (суммарное возбуждение), </a:t>
                </a:r>
                <a:r>
                  <a:rPr lang="ru-RU" sz="2000" dirty="0">
                    <a:cs typeface="Times New Roman" panose="02020603050405020304" pitchFamily="18" charset="0"/>
                  </a:rPr>
                  <a:t>задаёт взвешенную сумму признаков</a:t>
                </a:r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77B5243-4F75-4451-B036-230D4136D8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255" y="2251195"/>
                <a:ext cx="3882356" cy="1323439"/>
              </a:xfrm>
              <a:prstGeom prst="rect">
                <a:avLst/>
              </a:prstGeom>
              <a:blipFill>
                <a:blip r:embed="rId15"/>
                <a:stretch>
                  <a:fillRect l="-1727" b="-73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921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345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нейрона: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сигмоида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DBCB1A-511E-3713-B151-9F3AA3E681E6}"/>
                  </a:ext>
                </a:extLst>
              </p:cNvPr>
              <p:cNvSpPr txBox="1"/>
              <p:nvPr/>
            </p:nvSpPr>
            <p:spPr>
              <a:xfrm>
                <a:off x="1194030" y="1819883"/>
                <a:ext cx="6564229" cy="3896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cs typeface="Times New Roman" panose="02020603050405020304" pitchFamily="18" charset="0"/>
                  </a:rPr>
                  <a:t>Функция сигмоида приводит к нелинейности модели по каждому параметру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000" dirty="0">
                    <a:cs typeface="Times New Roman" panose="02020603050405020304" pitchFamily="18" charset="0"/>
                  </a:rPr>
                  <a:t>. Выход модели:</a:t>
                </a:r>
              </a:p>
              <a:p>
                <a:endParaRPr lang="ru-RU" sz="1600" i="1" dirty="0"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d>
                      <m:dPr>
                        <m:ctrlPr>
                          <a:rPr lang="ru-RU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ru-RU" sz="2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2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ru-RU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ru-RU" sz="22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  <m:d>
                              <m:d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</m:d>
                          </m:sup>
                        </m:sSup>
                      </m:den>
                    </m:f>
                    <m:r>
                      <a:rPr lang="ru-RU" sz="22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ru-RU" sz="2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ru-RU" sz="2200" b="0" i="0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ru-RU" sz="2200" b="0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ru-RU" sz="2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ru-RU" sz="220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ru-RU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−...−</m:t>
                            </m:r>
                            <m:sSub>
                              <m:sSub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ru-RU" sz="2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sub>
                            </m:sSub>
                          </m:sup>
                        </m:sSup>
                      </m:den>
                    </m:f>
                  </m:oMath>
                </a14:m>
                <a:r>
                  <a:rPr lang="ru-RU" sz="2000" dirty="0">
                    <a:cs typeface="Times New Roman" panose="02020603050405020304" pitchFamily="18" charset="0"/>
                  </a:rPr>
                  <a:t> </a:t>
                </a:r>
              </a:p>
              <a:p>
                <a:endParaRPr lang="ru-RU" sz="2000" dirty="0"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Сигмоида делает логическое бинарное переключение из линейного выхода сумматора. Действие сигмоида — это решение по активации: дать «добро» на генерацию мощного сигнала в аксоне или нет.</a:t>
                </a:r>
              </a:p>
              <a:p>
                <a:endParaRPr lang="ru-RU" sz="2000" dirty="0">
                  <a:cs typeface="Times New Roman" panose="02020603050405020304" pitchFamily="18" charset="0"/>
                </a:endParaRP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На графике показан пример логистической регрессии в виде </a:t>
                </a:r>
                <a:r>
                  <a:rPr lang="ru-RU" sz="2000" dirty="0" err="1">
                    <a:cs typeface="Times New Roman" panose="02020603050405020304" pitchFamily="18" charset="0"/>
                  </a:rPr>
                  <a:t>сигмоида</a:t>
                </a:r>
                <a:r>
                  <a:rPr lang="ru-RU" sz="20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DBCB1A-511E-3713-B151-9F3AA3E68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030" y="1819883"/>
                <a:ext cx="6564229" cy="3896259"/>
              </a:xfrm>
              <a:prstGeom prst="rect">
                <a:avLst/>
              </a:prstGeom>
              <a:blipFill>
                <a:blip r:embed="rId3"/>
                <a:stretch>
                  <a:fillRect l="-1021" t="-939" b="-1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053D1-A48F-373C-BD65-3870FF357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985" y="2545690"/>
            <a:ext cx="3201145" cy="27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345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Разнообразие функций сигмоида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A534BD-38F7-9C6F-399B-6EC5E2643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087" y="365125"/>
            <a:ext cx="10175026" cy="52138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08F2C0-8B5B-E44F-521A-C247596383FC}"/>
              </a:ext>
            </a:extLst>
          </p:cNvPr>
          <p:cNvSpPr txBox="1"/>
          <p:nvPr/>
        </p:nvSpPr>
        <p:spPr>
          <a:xfrm>
            <a:off x="988120" y="6123543"/>
            <a:ext cx="240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 ещё много-много…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D4349BFE-F360-EFB1-EA14-4B2AEDB095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85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2119</TotalTime>
  <Words>1012</Words>
  <Application>Microsoft Office PowerPoint</Application>
  <PresentationFormat>Широкоэкранный</PresentationFormat>
  <Paragraphs>162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Cambria Math</vt:lpstr>
      <vt:lpstr>Тема Office</vt:lpstr>
      <vt:lpstr>Как моделировать работу нейросети?</vt:lpstr>
      <vt:lpstr>Примеры имитационного моделирования</vt:lpstr>
      <vt:lpstr>Полиномиальная регрессия переходной функции f</vt:lpstr>
      <vt:lpstr>Моделирование работы нейросети</vt:lpstr>
      <vt:lpstr>Идентификация</vt:lpstr>
      <vt:lpstr>Нейрон: структурная идентификация</vt:lpstr>
      <vt:lpstr>Модель нейрона: сумматор</vt:lpstr>
      <vt:lpstr>Модель нейрона: сигмоида</vt:lpstr>
      <vt:lpstr>Разнообразие функций сигмоида</vt:lpstr>
      <vt:lpstr>Презентация PowerPoint</vt:lpstr>
      <vt:lpstr>Параметрическая идентификация — обучение нейросети</vt:lpstr>
      <vt:lpstr>Градиент для одного нейрона</vt:lpstr>
      <vt:lpstr>Градиент для одного нейрона</vt:lpstr>
      <vt:lpstr>Задание: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Моделирование работы нейрона</dc:title>
  <dc:creator>x</dc:creator>
  <cp:lastModifiedBy>В. К. Толстых</cp:lastModifiedBy>
  <cp:revision>392</cp:revision>
  <dcterms:created xsi:type="dcterms:W3CDTF">2026-07-19T09:47:36Z</dcterms:created>
  <dcterms:modified xsi:type="dcterms:W3CDTF">2026-09-02T06:48:51Z</dcterms:modified>
</cp:coreProperties>
</file>